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3" r:id="rId7"/>
    <p:sldId id="261" r:id="rId8"/>
    <p:sldId id="264" r:id="rId9"/>
    <p:sldId id="265" r:id="rId10"/>
    <p:sldId id="266" r:id="rId11"/>
    <p:sldId id="267" r:id="rId12"/>
    <p:sldId id="268" r:id="rId13"/>
    <p:sldId id="269" r:id="rId14"/>
    <p:sldId id="270" r:id="rId15"/>
    <p:sldId id="271" r:id="rId16"/>
    <p:sldId id="272" r:id="rId17"/>
    <p:sldId id="275" r:id="rId18"/>
    <p:sldId id="273" r:id="rId19"/>
    <p:sldId id="276" r:id="rId20"/>
    <p:sldId id="274" r:id="rId21"/>
    <p:sldId id="277" r:id="rId22"/>
    <p:sldId id="278" r:id="rId23"/>
    <p:sldId id="279" r:id="rId24"/>
    <p:sldId id="280" r:id="rId25"/>
    <p:sldId id="281" r:id="rId26"/>
    <p:sldId id="282" r:id="rId27"/>
    <p:sldId id="283" r:id="rId28"/>
    <p:sldId id="285"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723"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03484FD-C183-4723-B15B-B566D47C810D}" type="datetimeFigureOut">
              <a:rPr lang="en-US" smtClean="0"/>
              <a:t>5/18/2023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ECDC5543-FF9F-4961-99C0-AD29A4D27182}"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7206389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3484FD-C183-4723-B15B-B566D47C810D}" type="datetimeFigureOut">
              <a:rPr lang="en-US" smtClean="0"/>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DC5543-FF9F-4961-99C0-AD29A4D27182}"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727758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3484FD-C183-4723-B15B-B566D47C810D}" type="datetimeFigureOut">
              <a:rPr lang="en-US" smtClean="0"/>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DC5543-FF9F-4961-99C0-AD29A4D27182}"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278963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3484FD-C183-4723-B15B-B566D47C810D}" type="datetimeFigureOut">
              <a:rPr lang="en-US" smtClean="0"/>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DC5543-FF9F-4961-99C0-AD29A4D27182}"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3563909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3484FD-C183-4723-B15B-B566D47C810D}" type="datetimeFigureOut">
              <a:rPr lang="en-US" smtClean="0"/>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DC5543-FF9F-4961-99C0-AD29A4D27182}"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320678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3484FD-C183-4723-B15B-B566D47C810D}" type="datetimeFigureOut">
              <a:rPr lang="en-US" smtClean="0"/>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DC5543-FF9F-4961-99C0-AD29A4D27182}"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0849816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3484FD-C183-4723-B15B-B566D47C810D}" type="datetimeFigureOut">
              <a:rPr lang="en-US" smtClean="0"/>
              <a:t>5/18/2023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DC5543-FF9F-4961-99C0-AD29A4D27182}"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1863259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3484FD-C183-4723-B15B-B566D47C810D}" type="datetimeFigureOut">
              <a:rPr lang="en-US" smtClean="0"/>
              <a:t>5/18/2023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DC5543-FF9F-4961-99C0-AD29A4D27182}"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478143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3484FD-C183-4723-B15B-B566D47C810D}" type="datetimeFigureOut">
              <a:rPr lang="en-US" smtClean="0"/>
              <a:t>5/18/2023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CDC5543-FF9F-4961-99C0-AD29A4D27182}" type="slidenum">
              <a:rPr lang="en-US" smtClean="0"/>
              <a:t>‹#›</a:t>
            </a:fld>
            <a:endParaRPr lang="en-US" dirty="0"/>
          </a:p>
        </p:txBody>
      </p:sp>
    </p:spTree>
    <p:extLst>
      <p:ext uri="{BB962C8B-B14F-4D97-AF65-F5344CB8AC3E}">
        <p14:creationId xmlns:p14="http://schemas.microsoft.com/office/powerpoint/2010/main" val="3117906902"/>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3484FD-C183-4723-B15B-B566D47C810D}" type="datetimeFigureOut">
              <a:rPr lang="en-US" smtClean="0"/>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DC5543-FF9F-4961-99C0-AD29A4D27182}"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6461208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03484FD-C183-4723-B15B-B566D47C810D}" type="datetimeFigureOut">
              <a:rPr lang="en-US" smtClean="0"/>
              <a:t>5/18/2023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ECDC5543-FF9F-4961-99C0-AD29A4D27182}"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0018425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03484FD-C183-4723-B15B-B566D47C810D}" type="datetimeFigureOut">
              <a:rPr lang="en-US" smtClean="0"/>
              <a:t>5/18/2023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CDC5543-FF9F-4961-99C0-AD29A4D27182}"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3676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6BA91-DA5A-2F84-806F-A0835A86AC42}"/>
              </a:ext>
            </a:extLst>
          </p:cNvPr>
          <p:cNvSpPr>
            <a:spLocks noGrp="1"/>
          </p:cNvSpPr>
          <p:nvPr>
            <p:ph type="ctrTitle"/>
          </p:nvPr>
        </p:nvSpPr>
        <p:spPr/>
        <p:txBody>
          <a:bodyPr>
            <a:normAutofit fontScale="90000"/>
          </a:bodyPr>
          <a:lstStyle/>
          <a:p>
            <a:r>
              <a:rPr lang="en-US" dirty="0"/>
              <a:t>TCP/IP Protocols in Smart Agriculture IoT systems.</a:t>
            </a:r>
          </a:p>
        </p:txBody>
      </p:sp>
      <p:sp>
        <p:nvSpPr>
          <p:cNvPr id="3" name="Subtitle 2">
            <a:extLst>
              <a:ext uri="{FF2B5EF4-FFF2-40B4-BE49-F238E27FC236}">
                <a16:creationId xmlns:a16="http://schemas.microsoft.com/office/drawing/2014/main" id="{4604D96D-5C6A-2602-A995-AC469D59E4E1}"/>
              </a:ext>
            </a:extLst>
          </p:cNvPr>
          <p:cNvSpPr>
            <a:spLocks noGrp="1"/>
          </p:cNvSpPr>
          <p:nvPr>
            <p:ph type="subTitle" idx="1"/>
          </p:nvPr>
        </p:nvSpPr>
        <p:spPr>
          <a:xfrm>
            <a:off x="7943850" y="3531204"/>
            <a:ext cx="3111002" cy="977621"/>
          </a:xfrm>
        </p:spPr>
        <p:txBody>
          <a:bodyPr/>
          <a:lstStyle/>
          <a:p>
            <a:r>
              <a:rPr lang="en-US" dirty="0"/>
              <a:t>Tiprigan </a:t>
            </a:r>
            <a:r>
              <a:rPr lang="en-US" dirty="0" err="1"/>
              <a:t>ionut</a:t>
            </a:r>
            <a:r>
              <a:rPr lang="en-US" dirty="0"/>
              <a:t> </a:t>
            </a:r>
            <a:r>
              <a:rPr lang="en-US" dirty="0" err="1"/>
              <a:t>Tiberiu</a:t>
            </a:r>
            <a:endParaRPr lang="en-US" dirty="0"/>
          </a:p>
          <a:p>
            <a:r>
              <a:rPr lang="en-US" dirty="0" err="1"/>
              <a:t>Ciobotariu</a:t>
            </a:r>
            <a:r>
              <a:rPr lang="en-US" dirty="0"/>
              <a:t> Andrei </a:t>
            </a:r>
          </a:p>
        </p:txBody>
      </p:sp>
    </p:spTree>
    <p:extLst>
      <p:ext uri="{BB962C8B-B14F-4D97-AF65-F5344CB8AC3E}">
        <p14:creationId xmlns:p14="http://schemas.microsoft.com/office/powerpoint/2010/main" val="73812696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A9057-E94E-C2F4-A9F9-B93E145DB3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A3C864-DC72-39FF-6245-B57772997E86}"/>
              </a:ext>
            </a:extLst>
          </p:cNvPr>
          <p:cNvSpPr>
            <a:spLocks noGrp="1"/>
          </p:cNvSpPr>
          <p:nvPr>
            <p:ph idx="1"/>
          </p:nvPr>
        </p:nvSpPr>
        <p:spPr/>
        <p:txBody>
          <a:bodyPr/>
          <a:lstStyle/>
          <a:p>
            <a:endParaRPr lang="en-US"/>
          </a:p>
        </p:txBody>
      </p:sp>
      <p:pic>
        <p:nvPicPr>
          <p:cNvPr id="1026" name="Picture 2" descr="How TCP/IP Changed Everything: A History of IP Addresses Part 2">
            <a:extLst>
              <a:ext uri="{FF2B5EF4-FFF2-40B4-BE49-F238E27FC236}">
                <a16:creationId xmlns:a16="http://schemas.microsoft.com/office/drawing/2014/main" id="{4B65BE08-A782-0376-FEEF-95D1C998D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39"/>
            <a:ext cx="12192000" cy="6852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06966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042C29-6CFE-E47A-8B43-F033375DE407}"/>
              </a:ext>
            </a:extLst>
          </p:cNvPr>
          <p:cNvSpPr>
            <a:spLocks noGrp="1"/>
          </p:cNvSpPr>
          <p:nvPr>
            <p:ph idx="1"/>
          </p:nvPr>
        </p:nvSpPr>
        <p:spPr>
          <a:xfrm>
            <a:off x="1451579" y="714376"/>
            <a:ext cx="9603275" cy="5362574"/>
          </a:xfrm>
        </p:spPr>
        <p:txBody>
          <a:bodyPr>
            <a:normAutofit/>
          </a:bodyPr>
          <a:lstStyle/>
          <a:p>
            <a:pPr marL="0" indent="0">
              <a:buNone/>
            </a:pPr>
            <a:r>
              <a:rPr lang="en-US" sz="3200" dirty="0"/>
              <a:t>Brief History of TCP/IP protocols</a:t>
            </a:r>
          </a:p>
          <a:p>
            <a:pPr marL="0" indent="0">
              <a:buNone/>
            </a:pPr>
            <a:endParaRPr lang="en-US" sz="3200" dirty="0"/>
          </a:p>
          <a:p>
            <a:r>
              <a:rPr lang="en-US" dirty="0"/>
              <a:t>The development of TCP/IP protocols traces back to the late 1960s and early 1970s, coinciding with the creation of the ARPANET (Advanced Research Projects Agency Network), the precursor to the modern internet. The history goes as follows:</a:t>
            </a:r>
          </a:p>
          <a:p>
            <a:pPr lvl="1"/>
            <a:r>
              <a:rPr lang="en-US" sz="1900" b="1" dirty="0"/>
              <a:t>ARPANET</a:t>
            </a:r>
            <a:r>
              <a:rPr lang="en-US" sz="1900" dirty="0"/>
              <a:t> and </a:t>
            </a:r>
            <a:r>
              <a:rPr lang="en-US" sz="1900" b="1" dirty="0"/>
              <a:t>NCP</a:t>
            </a:r>
            <a:r>
              <a:rPr lang="en-US" sz="1900" dirty="0"/>
              <a:t>(late 1960s)</a:t>
            </a:r>
          </a:p>
          <a:p>
            <a:pPr lvl="1"/>
            <a:r>
              <a:rPr lang="en-US" sz="1900" b="1" dirty="0"/>
              <a:t>TCP/IP </a:t>
            </a:r>
            <a:r>
              <a:rPr lang="en-US" sz="1900" dirty="0"/>
              <a:t>(1970s): Vinton Cerf and Bob Kahn developed TCP, focusing on reliable data transmission. Then came IP, designed by Bob Kahn and later refined by Jon </a:t>
            </a:r>
            <a:r>
              <a:rPr lang="en-US" sz="1900" dirty="0" err="1"/>
              <a:t>Postel</a:t>
            </a:r>
            <a:r>
              <a:rPr lang="en-US" sz="1900" dirty="0"/>
              <a:t> , for routing and addressing</a:t>
            </a:r>
          </a:p>
          <a:p>
            <a:pPr lvl="1"/>
            <a:r>
              <a:rPr lang="en-US" sz="1900" dirty="0"/>
              <a:t>1983: </a:t>
            </a:r>
            <a:r>
              <a:rPr lang="en-US" sz="1900" b="1" dirty="0"/>
              <a:t>TCP/IP </a:t>
            </a:r>
            <a:r>
              <a:rPr lang="en-US" sz="1900" dirty="0"/>
              <a:t>was adopted as primary networking protocol for ARPANET, replacing NCP. In the same year, TCP/IP was declared the standard protocol for the DDN.</a:t>
            </a:r>
          </a:p>
          <a:p>
            <a:pPr lvl="1"/>
            <a:r>
              <a:rPr lang="en-US" sz="1900" dirty="0"/>
              <a:t>TCP/IP Suite</a:t>
            </a:r>
          </a:p>
          <a:p>
            <a:pPr lvl="1"/>
            <a:endParaRPr lang="en-US" sz="1900" dirty="0"/>
          </a:p>
          <a:p>
            <a:pPr lvl="1"/>
            <a:endParaRPr lang="en-US" sz="2600" dirty="0"/>
          </a:p>
        </p:txBody>
      </p:sp>
    </p:spTree>
    <p:extLst>
      <p:ext uri="{BB962C8B-B14F-4D97-AF65-F5344CB8AC3E}">
        <p14:creationId xmlns:p14="http://schemas.microsoft.com/office/powerpoint/2010/main" val="141046164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6385F3-402C-B864-89A5-6AA4DE3F62B1}"/>
              </a:ext>
            </a:extLst>
          </p:cNvPr>
          <p:cNvSpPr>
            <a:spLocks noGrp="1"/>
          </p:cNvSpPr>
          <p:nvPr>
            <p:ph idx="1"/>
          </p:nvPr>
        </p:nvSpPr>
        <p:spPr>
          <a:xfrm>
            <a:off x="1451579" y="838200"/>
            <a:ext cx="9603275" cy="4628145"/>
          </a:xfrm>
        </p:spPr>
        <p:txBody>
          <a:bodyPr/>
          <a:lstStyle/>
          <a:p>
            <a:endParaRPr lang="en-US" dirty="0"/>
          </a:p>
          <a:p>
            <a:endParaRPr lang="en-US" dirty="0"/>
          </a:p>
          <a:p>
            <a:endParaRPr lang="en-US" dirty="0"/>
          </a:p>
          <a:p>
            <a:r>
              <a:rPr lang="en-US" dirty="0"/>
              <a:t>Internet Expansion : TCP/IP became the backbone protocol for global internetworking. The standardization and adoption of TCP/IP allowed for the seamless connection of diverse networks, leading to the modern internet as we know it today</a:t>
            </a:r>
          </a:p>
          <a:p>
            <a:r>
              <a:rPr lang="en-US" dirty="0"/>
              <a:t>Standardization by IETF: The internet engineering task force(IETF) played a crucial role in the standardization of TCP/IP protocols.</a:t>
            </a:r>
          </a:p>
          <a:p>
            <a:r>
              <a:rPr lang="en-US" dirty="0"/>
              <a:t>IPv4 to IPv6 Transition</a:t>
            </a:r>
          </a:p>
        </p:txBody>
      </p:sp>
    </p:spTree>
    <p:extLst>
      <p:ext uri="{BB962C8B-B14F-4D97-AF65-F5344CB8AC3E}">
        <p14:creationId xmlns:p14="http://schemas.microsoft.com/office/powerpoint/2010/main" val="242980334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BA091-4428-42FE-332C-BE0B1A8FD0BA}"/>
              </a:ext>
            </a:extLst>
          </p:cNvPr>
          <p:cNvSpPr>
            <a:spLocks noGrp="1"/>
          </p:cNvSpPr>
          <p:nvPr>
            <p:ph type="title"/>
          </p:nvPr>
        </p:nvSpPr>
        <p:spPr/>
        <p:txBody>
          <a:bodyPr/>
          <a:lstStyle/>
          <a:p>
            <a:r>
              <a:rPr lang="en-US" dirty="0"/>
              <a:t>Applications of </a:t>
            </a:r>
            <a:r>
              <a:rPr lang="en-US" dirty="0" err="1"/>
              <a:t>tcp</a:t>
            </a:r>
            <a:r>
              <a:rPr lang="en-US" dirty="0"/>
              <a:t>/</a:t>
            </a:r>
            <a:r>
              <a:rPr lang="en-US" dirty="0" err="1"/>
              <a:t>ip</a:t>
            </a:r>
            <a:r>
              <a:rPr lang="en-US" dirty="0"/>
              <a:t> in smart agriculture</a:t>
            </a:r>
          </a:p>
        </p:txBody>
      </p:sp>
      <p:sp>
        <p:nvSpPr>
          <p:cNvPr id="3" name="Content Placeholder 2">
            <a:extLst>
              <a:ext uri="{FF2B5EF4-FFF2-40B4-BE49-F238E27FC236}">
                <a16:creationId xmlns:a16="http://schemas.microsoft.com/office/drawing/2014/main" id="{64BBBCEB-A270-CB4B-3A13-2041A5293CD8}"/>
              </a:ext>
            </a:extLst>
          </p:cNvPr>
          <p:cNvSpPr>
            <a:spLocks noGrp="1"/>
          </p:cNvSpPr>
          <p:nvPr>
            <p:ph idx="1"/>
          </p:nvPr>
        </p:nvSpPr>
        <p:spPr/>
        <p:txBody>
          <a:bodyPr>
            <a:normAutofit fontScale="92500" lnSpcReduction="20000"/>
          </a:bodyPr>
          <a:lstStyle/>
          <a:p>
            <a:r>
              <a:rPr lang="en-US" dirty="0"/>
              <a:t>TCP/IP protocols play a crucial role in enabling a range of applications in Smart Agriculture IoT systems.</a:t>
            </a:r>
          </a:p>
          <a:p>
            <a:pPr lvl="1"/>
            <a:r>
              <a:rPr lang="en-US" dirty="0"/>
              <a:t>Precision Irrigation</a:t>
            </a:r>
          </a:p>
          <a:p>
            <a:pPr lvl="1"/>
            <a:r>
              <a:rPr lang="en-US" dirty="0"/>
              <a:t>Smart Pest Management and Disease Detection</a:t>
            </a:r>
          </a:p>
          <a:p>
            <a:pPr lvl="1"/>
            <a:r>
              <a:rPr lang="en-US" dirty="0"/>
              <a:t>Livestock Monitoring</a:t>
            </a:r>
          </a:p>
          <a:p>
            <a:pPr lvl="1"/>
            <a:r>
              <a:rPr lang="en-US" dirty="0"/>
              <a:t>Crop Health </a:t>
            </a:r>
            <a:r>
              <a:rPr lang="en-US" dirty="0" err="1"/>
              <a:t>Assesment</a:t>
            </a:r>
            <a:endParaRPr lang="en-US" dirty="0"/>
          </a:p>
          <a:p>
            <a:pPr marL="0" indent="0">
              <a:buNone/>
            </a:pPr>
            <a:r>
              <a:rPr lang="en-US" dirty="0"/>
              <a:t>By leveraging TCP/IP protocols, Smart Agriculture IoT systems can revolutionize these and many other applications. TCP/IP enables reliable and timely communication which ensures that crucial data is transmitted seamlessly, thus helping farmers to </a:t>
            </a:r>
            <a:r>
              <a:rPr lang="en-US" dirty="0">
                <a:solidFill>
                  <a:srgbClr val="00B050"/>
                </a:solidFill>
              </a:rPr>
              <a:t>optimize resources</a:t>
            </a:r>
            <a:r>
              <a:rPr lang="en-US" dirty="0"/>
              <a:t>, </a:t>
            </a:r>
            <a:r>
              <a:rPr lang="en-US" dirty="0">
                <a:solidFill>
                  <a:srgbClr val="00B050"/>
                </a:solidFill>
              </a:rPr>
              <a:t>enhance productivity </a:t>
            </a:r>
            <a:r>
              <a:rPr lang="en-US" dirty="0"/>
              <a:t>, and </a:t>
            </a:r>
            <a:r>
              <a:rPr lang="en-US" dirty="0">
                <a:solidFill>
                  <a:srgbClr val="00B050"/>
                </a:solidFill>
              </a:rPr>
              <a:t>making informed decisions </a:t>
            </a:r>
          </a:p>
        </p:txBody>
      </p:sp>
    </p:spTree>
    <p:extLst>
      <p:ext uri="{BB962C8B-B14F-4D97-AF65-F5344CB8AC3E}">
        <p14:creationId xmlns:p14="http://schemas.microsoft.com/office/powerpoint/2010/main" val="256686172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3D28-28DB-9B08-E480-5F3C6AD1B3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82B63D-FED7-230A-DA21-1B9D2CBECC4A}"/>
              </a:ext>
            </a:extLst>
          </p:cNvPr>
          <p:cNvSpPr>
            <a:spLocks noGrp="1"/>
          </p:cNvSpPr>
          <p:nvPr>
            <p:ph idx="1"/>
          </p:nvPr>
        </p:nvSpPr>
        <p:spPr/>
        <p:txBody>
          <a:bodyPr/>
          <a:lstStyle/>
          <a:p>
            <a:endParaRPr lang="en-US"/>
          </a:p>
        </p:txBody>
      </p:sp>
      <p:pic>
        <p:nvPicPr>
          <p:cNvPr id="2050" name="Picture 2" descr="Sensors | Free Full-Text | LoRa Based IoT Platform for Remote Monitoring of  Large-Scale Agriculture Farms in Chile">
            <a:extLst>
              <a:ext uri="{FF2B5EF4-FFF2-40B4-BE49-F238E27FC236}">
                <a16:creationId xmlns:a16="http://schemas.microsoft.com/office/drawing/2014/main" id="{905AE6D0-AC44-D8E7-5ADA-FCE60C83A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17443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87575-BD5E-C7EF-881E-F7B9002833D7}"/>
              </a:ext>
            </a:extLst>
          </p:cNvPr>
          <p:cNvSpPr>
            <a:spLocks noGrp="1"/>
          </p:cNvSpPr>
          <p:nvPr>
            <p:ph type="title"/>
          </p:nvPr>
        </p:nvSpPr>
        <p:spPr/>
        <p:txBody>
          <a:bodyPr/>
          <a:lstStyle/>
          <a:p>
            <a:r>
              <a:rPr lang="en-US" dirty="0"/>
              <a:t>Benefits and Impacts of TCP/IP Protocols in Smart Agriculture</a:t>
            </a:r>
          </a:p>
        </p:txBody>
      </p:sp>
      <p:sp>
        <p:nvSpPr>
          <p:cNvPr id="3" name="Content Placeholder 2">
            <a:extLst>
              <a:ext uri="{FF2B5EF4-FFF2-40B4-BE49-F238E27FC236}">
                <a16:creationId xmlns:a16="http://schemas.microsoft.com/office/drawing/2014/main" id="{48B593A5-B0F5-965F-72C1-0C91B1043DBF}"/>
              </a:ext>
            </a:extLst>
          </p:cNvPr>
          <p:cNvSpPr>
            <a:spLocks noGrp="1"/>
          </p:cNvSpPr>
          <p:nvPr>
            <p:ph idx="1"/>
          </p:nvPr>
        </p:nvSpPr>
        <p:spPr/>
        <p:txBody>
          <a:bodyPr>
            <a:normAutofit lnSpcReduction="10000"/>
          </a:bodyPr>
          <a:lstStyle/>
          <a:p>
            <a:r>
              <a:rPr lang="en-US" b="1" dirty="0"/>
              <a:t>Increased Farm Efficiency and Optimized Operations</a:t>
            </a:r>
          </a:p>
          <a:p>
            <a:r>
              <a:rPr lang="en-US" b="1" dirty="0"/>
              <a:t>Data-Driven Decision-Making and Precision Agriculture</a:t>
            </a:r>
          </a:p>
          <a:p>
            <a:r>
              <a:rPr lang="en-US" b="1" dirty="0"/>
              <a:t>Resource Conservation and Sustainable Farming Practices</a:t>
            </a:r>
          </a:p>
          <a:p>
            <a:endParaRPr lang="en-US" b="1" dirty="0"/>
          </a:p>
          <a:p>
            <a:pPr marL="0" indent="0">
              <a:buNone/>
            </a:pPr>
            <a:r>
              <a:rPr lang="en-US" dirty="0"/>
              <a:t>TCP/IP protocols enhance farm efficiency, optimize operations, and facilitate resource conservation.</a:t>
            </a:r>
            <a:r>
              <a:rPr lang="en-US" b="0" i="0" dirty="0">
                <a:solidFill>
                  <a:srgbClr val="D1D5DB"/>
                </a:solidFill>
                <a:effectLst/>
                <a:latin typeface="Söhne"/>
              </a:rPr>
              <a:t> </a:t>
            </a:r>
            <a:r>
              <a:rPr lang="en-US" dirty="0"/>
              <a:t>This integration of technology in agriculture not only increases productivity but also promotes sustainable farming practices, contributing to a more efficient and environmentally friendly agricultural sector</a:t>
            </a:r>
          </a:p>
        </p:txBody>
      </p:sp>
    </p:spTree>
    <p:extLst>
      <p:ext uri="{BB962C8B-B14F-4D97-AF65-F5344CB8AC3E}">
        <p14:creationId xmlns:p14="http://schemas.microsoft.com/office/powerpoint/2010/main" val="2443367712"/>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F3D0A-BC56-47E8-D40D-4BD15109C081}"/>
              </a:ext>
            </a:extLst>
          </p:cNvPr>
          <p:cNvSpPr>
            <a:spLocks noGrp="1"/>
          </p:cNvSpPr>
          <p:nvPr>
            <p:ph type="title"/>
          </p:nvPr>
        </p:nvSpPr>
        <p:spPr/>
        <p:txBody>
          <a:bodyPr/>
          <a:lstStyle/>
          <a:p>
            <a:r>
              <a:rPr lang="en-US" dirty="0"/>
              <a:t>Case Studies and success stories</a:t>
            </a:r>
          </a:p>
        </p:txBody>
      </p:sp>
      <p:sp>
        <p:nvSpPr>
          <p:cNvPr id="3" name="Content Placeholder 2">
            <a:extLst>
              <a:ext uri="{FF2B5EF4-FFF2-40B4-BE49-F238E27FC236}">
                <a16:creationId xmlns:a16="http://schemas.microsoft.com/office/drawing/2014/main" id="{8E34178D-E5E9-B77B-5EB5-E2EFDA257160}"/>
              </a:ext>
            </a:extLst>
          </p:cNvPr>
          <p:cNvSpPr>
            <a:spLocks noGrp="1"/>
          </p:cNvSpPr>
          <p:nvPr>
            <p:ph idx="1"/>
          </p:nvPr>
        </p:nvSpPr>
        <p:spPr>
          <a:xfrm>
            <a:off x="1451579" y="2015732"/>
            <a:ext cx="9603275" cy="4146943"/>
          </a:xfrm>
        </p:spPr>
        <p:txBody>
          <a:bodyPr>
            <a:normAutofit lnSpcReduction="10000"/>
          </a:bodyPr>
          <a:lstStyle/>
          <a:p>
            <a:r>
              <a:rPr lang="en-US" dirty="0"/>
              <a:t>Case Study : </a:t>
            </a:r>
            <a:r>
              <a:rPr lang="en-US" dirty="0">
                <a:solidFill>
                  <a:srgbClr val="00B0F0"/>
                </a:solidFill>
              </a:rPr>
              <a:t>The connected Vineyard </a:t>
            </a:r>
            <a:r>
              <a:rPr lang="en-US" dirty="0"/>
              <a:t>( California)</a:t>
            </a:r>
          </a:p>
          <a:p>
            <a:pPr marL="457200" lvl="1" indent="0">
              <a:buNone/>
            </a:pPr>
            <a:r>
              <a:rPr lang="en-US" dirty="0"/>
              <a:t>Outcomes and benefits:</a:t>
            </a:r>
          </a:p>
          <a:p>
            <a:pPr lvl="1">
              <a:buFont typeface="Wingdings" panose="05000000000000000000" pitchFamily="2" charset="2"/>
              <a:buChar char="q"/>
            </a:pPr>
            <a:r>
              <a:rPr lang="en-US" dirty="0"/>
              <a:t>	Improved irrigation management</a:t>
            </a:r>
          </a:p>
          <a:p>
            <a:pPr lvl="1">
              <a:buFont typeface="Wingdings" panose="05000000000000000000" pitchFamily="2" charset="2"/>
              <a:buChar char="q"/>
            </a:pPr>
            <a:r>
              <a:rPr lang="en-US" dirty="0"/>
              <a:t>    Enhanced disease detection and prevention</a:t>
            </a:r>
          </a:p>
          <a:p>
            <a:pPr lvl="1">
              <a:buFont typeface="Wingdings" panose="05000000000000000000" pitchFamily="2" charset="2"/>
              <a:buChar char="q"/>
            </a:pPr>
            <a:r>
              <a:rPr lang="en-US" dirty="0"/>
              <a:t>    Increased crop yield and quality</a:t>
            </a:r>
          </a:p>
          <a:p>
            <a:pPr>
              <a:buFont typeface="Wingdings" panose="05000000000000000000" pitchFamily="2" charset="2"/>
              <a:buChar char="Ø"/>
            </a:pPr>
            <a:r>
              <a:rPr lang="en-US" dirty="0"/>
              <a:t>Lesson learned : </a:t>
            </a:r>
          </a:p>
          <a:p>
            <a:pPr lvl="1">
              <a:buFont typeface="Wingdings" panose="05000000000000000000" pitchFamily="2" charset="2"/>
              <a:buChar char="Ø"/>
            </a:pPr>
            <a:r>
              <a:rPr lang="en-US" dirty="0"/>
              <a:t>Reliable connectivity is crucial: The success of the project relied on robust TCP/IP connectivity to ensure continuous data transmission and real-time monitoring</a:t>
            </a:r>
          </a:p>
          <a:p>
            <a:pPr lvl="1">
              <a:buFont typeface="Wingdings" panose="05000000000000000000" pitchFamily="2" charset="2"/>
              <a:buChar char="Ø"/>
            </a:pPr>
            <a:r>
              <a:rPr lang="en-US" dirty="0"/>
              <a:t>Integration of data analytics : The winery learned the importance of integrating data analytics into their farm management system to extract valuable insights from the data collected, enabling informed decision-making</a:t>
            </a:r>
          </a:p>
        </p:txBody>
      </p:sp>
    </p:spTree>
    <p:extLst>
      <p:ext uri="{BB962C8B-B14F-4D97-AF65-F5344CB8AC3E}">
        <p14:creationId xmlns:p14="http://schemas.microsoft.com/office/powerpoint/2010/main" val="364979270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ED554-863C-C83E-414D-3027AABFA3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86B663-0849-EBE5-FB2E-95DF2812A652}"/>
              </a:ext>
            </a:extLst>
          </p:cNvPr>
          <p:cNvSpPr>
            <a:spLocks noGrp="1"/>
          </p:cNvSpPr>
          <p:nvPr>
            <p:ph idx="1"/>
          </p:nvPr>
        </p:nvSpPr>
        <p:spPr/>
        <p:txBody>
          <a:bodyPr/>
          <a:lstStyle/>
          <a:p>
            <a:endParaRPr lang="en-US"/>
          </a:p>
        </p:txBody>
      </p:sp>
      <p:pic>
        <p:nvPicPr>
          <p:cNvPr id="3074" name="Picture 2" descr="Naviz Analytics IoT Platform - Connected Vineyard - YouTube">
            <a:extLst>
              <a:ext uri="{FF2B5EF4-FFF2-40B4-BE49-F238E27FC236}">
                <a16:creationId xmlns:a16="http://schemas.microsoft.com/office/drawing/2014/main" id="{174E8D5F-C208-936A-4F6D-2B93B2D2B8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72778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7F42B-2B1E-C557-CF71-0551ABFA8CF0}"/>
              </a:ext>
            </a:extLst>
          </p:cNvPr>
          <p:cNvSpPr>
            <a:spLocks noGrp="1"/>
          </p:cNvSpPr>
          <p:nvPr>
            <p:ph type="title"/>
          </p:nvPr>
        </p:nvSpPr>
        <p:spPr/>
        <p:txBody>
          <a:bodyPr/>
          <a:lstStyle/>
          <a:p>
            <a:r>
              <a:rPr lang="en-US" dirty="0"/>
              <a:t>Case Studies and success stories</a:t>
            </a:r>
          </a:p>
        </p:txBody>
      </p:sp>
      <p:sp>
        <p:nvSpPr>
          <p:cNvPr id="3" name="Content Placeholder 2">
            <a:extLst>
              <a:ext uri="{FF2B5EF4-FFF2-40B4-BE49-F238E27FC236}">
                <a16:creationId xmlns:a16="http://schemas.microsoft.com/office/drawing/2014/main" id="{A295E4F3-4FC7-38C5-388D-6B7CBE3D4810}"/>
              </a:ext>
            </a:extLst>
          </p:cNvPr>
          <p:cNvSpPr>
            <a:spLocks noGrp="1"/>
          </p:cNvSpPr>
          <p:nvPr>
            <p:ph idx="1"/>
          </p:nvPr>
        </p:nvSpPr>
        <p:spPr>
          <a:xfrm>
            <a:off x="1451579" y="2015732"/>
            <a:ext cx="9603275" cy="4156468"/>
          </a:xfrm>
        </p:spPr>
        <p:txBody>
          <a:bodyPr>
            <a:normAutofit/>
          </a:bodyPr>
          <a:lstStyle/>
          <a:p>
            <a:r>
              <a:rPr lang="en-US" dirty="0"/>
              <a:t>Case Study: </a:t>
            </a:r>
            <a:r>
              <a:rPr lang="en-US" dirty="0">
                <a:solidFill>
                  <a:srgbClr val="00B0F0"/>
                </a:solidFill>
              </a:rPr>
              <a:t>Precision Livestock Farming </a:t>
            </a:r>
            <a:r>
              <a:rPr lang="en-US" dirty="0"/>
              <a:t>(Netherlands)</a:t>
            </a:r>
          </a:p>
          <a:p>
            <a:pPr marL="457200" lvl="1" indent="0">
              <a:buNone/>
            </a:pPr>
            <a:r>
              <a:rPr lang="en-US" dirty="0"/>
              <a:t>Outcomes and Benefits:</a:t>
            </a:r>
          </a:p>
          <a:p>
            <a:pPr lvl="1">
              <a:buFont typeface="Wingdings" panose="05000000000000000000" pitchFamily="2" charset="2"/>
              <a:buChar char="q"/>
            </a:pPr>
            <a:r>
              <a:rPr lang="en-US" sz="2000" dirty="0"/>
              <a:t>   Early detection of health issues</a:t>
            </a:r>
          </a:p>
          <a:p>
            <a:pPr lvl="1">
              <a:buFont typeface="Wingdings" panose="05000000000000000000" pitchFamily="2" charset="2"/>
              <a:buChar char="q"/>
            </a:pPr>
            <a:r>
              <a:rPr lang="en-US" sz="2000" dirty="0"/>
              <a:t>   Optimized feeding and reproduction management</a:t>
            </a:r>
          </a:p>
          <a:p>
            <a:pPr lvl="1">
              <a:buFont typeface="Wingdings" panose="05000000000000000000" pitchFamily="2" charset="2"/>
              <a:buChar char="q"/>
            </a:pPr>
            <a:r>
              <a:rPr lang="en-US" sz="2000" dirty="0"/>
              <a:t>   Enhanced animal welfare</a:t>
            </a:r>
          </a:p>
          <a:p>
            <a:pPr>
              <a:buFont typeface="Wingdings" panose="05000000000000000000" pitchFamily="2" charset="2"/>
              <a:buChar char="Ø"/>
            </a:pPr>
            <a:r>
              <a:rPr lang="en-US" sz="2200" dirty="0"/>
              <a:t>Lessons learned:</a:t>
            </a:r>
          </a:p>
          <a:p>
            <a:pPr lvl="1">
              <a:buFont typeface="Wingdings" panose="05000000000000000000" pitchFamily="2" charset="2"/>
              <a:buChar char="Ø"/>
            </a:pPr>
            <a:r>
              <a:rPr lang="en-US" dirty="0"/>
              <a:t>Data security and privacy: The case study highlighted the importance of implementing robust security measures to protect sensitive animal data transmitted through TCP/IP protocols.</a:t>
            </a:r>
          </a:p>
          <a:p>
            <a:pPr lvl="1">
              <a:buFont typeface="Wingdings" panose="05000000000000000000" pitchFamily="2" charset="2"/>
              <a:buChar char="Ø"/>
            </a:pPr>
            <a:r>
              <a:rPr lang="en-US" dirty="0"/>
              <a:t>System scalability: As the farm expanded, the TCP/IP infrastructure needed to be scalable and capable of handling increasing data volumes</a:t>
            </a:r>
          </a:p>
        </p:txBody>
      </p:sp>
    </p:spTree>
    <p:extLst>
      <p:ext uri="{BB962C8B-B14F-4D97-AF65-F5344CB8AC3E}">
        <p14:creationId xmlns:p14="http://schemas.microsoft.com/office/powerpoint/2010/main" val="198588012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6FCF6-CD6B-1406-1EA9-9A8A969D31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F6B65F-9174-1CF5-2E8C-7A8D2FD29FD3}"/>
              </a:ext>
            </a:extLst>
          </p:cNvPr>
          <p:cNvSpPr>
            <a:spLocks noGrp="1"/>
          </p:cNvSpPr>
          <p:nvPr>
            <p:ph idx="1"/>
          </p:nvPr>
        </p:nvSpPr>
        <p:spPr/>
        <p:txBody>
          <a:bodyPr/>
          <a:lstStyle/>
          <a:p>
            <a:endParaRPr lang="en-US"/>
          </a:p>
        </p:txBody>
      </p:sp>
      <p:pic>
        <p:nvPicPr>
          <p:cNvPr id="4098" name="Picture 2" descr="Animals | Free Full-Text | Precision Livestock Farming: What Does It  Contain and What Are the Perspectives?">
            <a:extLst>
              <a:ext uri="{FF2B5EF4-FFF2-40B4-BE49-F238E27FC236}">
                <a16:creationId xmlns:a16="http://schemas.microsoft.com/office/drawing/2014/main" id="{03FE0A21-5772-6D8F-2C8C-6317E5618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638162"/>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E5F2-92DA-9C7C-B992-A0770DB4D226}"/>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4B5C1876-BDB1-43E2-98AC-2054EDE26D69}"/>
              </a:ext>
            </a:extLst>
          </p:cNvPr>
          <p:cNvSpPr>
            <a:spLocks noGrp="1"/>
          </p:cNvSpPr>
          <p:nvPr>
            <p:ph idx="1"/>
          </p:nvPr>
        </p:nvSpPr>
        <p:spPr/>
        <p:txBody>
          <a:bodyPr/>
          <a:lstStyle/>
          <a:p>
            <a:r>
              <a:rPr lang="en-US" dirty="0"/>
              <a:t>Introduction </a:t>
            </a:r>
          </a:p>
          <a:p>
            <a:r>
              <a:rPr lang="en-US" dirty="0"/>
              <a:t>Overview of TCP/IP Protocols</a:t>
            </a:r>
          </a:p>
          <a:p>
            <a:r>
              <a:rPr lang="en-US" dirty="0"/>
              <a:t>Applications of TCP/IP in Smart Agriculture</a:t>
            </a:r>
          </a:p>
          <a:p>
            <a:r>
              <a:rPr lang="en-US" dirty="0"/>
              <a:t>Benefits and impacts</a:t>
            </a:r>
          </a:p>
          <a:p>
            <a:r>
              <a:rPr lang="en-US" dirty="0"/>
              <a:t>Case Studies and Success Stories</a:t>
            </a:r>
          </a:p>
          <a:p>
            <a:r>
              <a:rPr lang="en-US" dirty="0"/>
              <a:t>Challenges and Future Directions</a:t>
            </a:r>
          </a:p>
          <a:p>
            <a:r>
              <a:rPr lang="en-US" dirty="0"/>
              <a:t>Conclusion + Q&amp;A Session</a:t>
            </a:r>
          </a:p>
        </p:txBody>
      </p:sp>
    </p:spTree>
    <p:extLst>
      <p:ext uri="{BB962C8B-B14F-4D97-AF65-F5344CB8AC3E}">
        <p14:creationId xmlns:p14="http://schemas.microsoft.com/office/powerpoint/2010/main" val="327713174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D81D8-48CC-1927-EBCA-81A37D92B166}"/>
              </a:ext>
            </a:extLst>
          </p:cNvPr>
          <p:cNvSpPr>
            <a:spLocks noGrp="1"/>
          </p:cNvSpPr>
          <p:nvPr>
            <p:ph type="title"/>
          </p:nvPr>
        </p:nvSpPr>
        <p:spPr/>
        <p:txBody>
          <a:bodyPr/>
          <a:lstStyle/>
          <a:p>
            <a:r>
              <a:rPr lang="en-US" dirty="0"/>
              <a:t>Case Studies and success stories</a:t>
            </a:r>
          </a:p>
        </p:txBody>
      </p:sp>
      <p:sp>
        <p:nvSpPr>
          <p:cNvPr id="3" name="Content Placeholder 2">
            <a:extLst>
              <a:ext uri="{FF2B5EF4-FFF2-40B4-BE49-F238E27FC236}">
                <a16:creationId xmlns:a16="http://schemas.microsoft.com/office/drawing/2014/main" id="{CE10C734-753A-5AE0-3AB8-216CEAA8E5CB}"/>
              </a:ext>
            </a:extLst>
          </p:cNvPr>
          <p:cNvSpPr>
            <a:spLocks noGrp="1"/>
          </p:cNvSpPr>
          <p:nvPr>
            <p:ph idx="1"/>
          </p:nvPr>
        </p:nvSpPr>
        <p:spPr>
          <a:xfrm>
            <a:off x="1451579" y="2015732"/>
            <a:ext cx="9603275" cy="4037749"/>
          </a:xfrm>
        </p:spPr>
        <p:txBody>
          <a:bodyPr>
            <a:normAutofit fontScale="85000" lnSpcReduction="10000"/>
          </a:bodyPr>
          <a:lstStyle/>
          <a:p>
            <a:r>
              <a:rPr lang="en-US" dirty="0"/>
              <a:t>Case Study: </a:t>
            </a:r>
            <a:r>
              <a:rPr lang="en-US" dirty="0">
                <a:solidFill>
                  <a:srgbClr val="00B0F0"/>
                </a:solidFill>
              </a:rPr>
              <a:t>Smart Irrigation System in a Crop Farm </a:t>
            </a:r>
            <a:r>
              <a:rPr lang="en-US" dirty="0"/>
              <a:t>(Australia)</a:t>
            </a:r>
          </a:p>
          <a:p>
            <a:pPr marL="0" indent="0">
              <a:buNone/>
            </a:pPr>
            <a:r>
              <a:rPr lang="en-US" dirty="0">
                <a:solidFill>
                  <a:srgbClr val="00B0F0"/>
                </a:solidFill>
              </a:rPr>
              <a:t>        </a:t>
            </a:r>
            <a:r>
              <a:rPr lang="en-US" dirty="0"/>
              <a:t>Outcomes and Benefits:</a:t>
            </a:r>
          </a:p>
          <a:p>
            <a:pPr lvl="1">
              <a:buFont typeface="Wingdings" panose="05000000000000000000" pitchFamily="2" charset="2"/>
              <a:buChar char="q"/>
            </a:pPr>
            <a:r>
              <a:rPr lang="en-US" dirty="0"/>
              <a:t>Precise irrigation scheduling</a:t>
            </a:r>
          </a:p>
          <a:p>
            <a:pPr lvl="1">
              <a:buFont typeface="Wingdings" panose="05000000000000000000" pitchFamily="2" charset="2"/>
              <a:buChar char="q"/>
            </a:pPr>
            <a:r>
              <a:rPr lang="en-US" dirty="0"/>
              <a:t>Increased crop yield</a:t>
            </a:r>
          </a:p>
          <a:p>
            <a:pPr lvl="1">
              <a:buFont typeface="Wingdings" panose="05000000000000000000" pitchFamily="2" charset="2"/>
              <a:buChar char="q"/>
            </a:pPr>
            <a:r>
              <a:rPr lang="en-US" dirty="0"/>
              <a:t>Cost savings</a:t>
            </a:r>
          </a:p>
          <a:p>
            <a:pPr>
              <a:buFont typeface="Wingdings" panose="05000000000000000000" pitchFamily="2" charset="2"/>
              <a:buChar char="Ø"/>
            </a:pPr>
            <a:r>
              <a:rPr lang="en-US" dirty="0"/>
              <a:t>Lessons learned:</a:t>
            </a:r>
          </a:p>
          <a:p>
            <a:pPr lvl="1">
              <a:buFont typeface="Wingdings" panose="05000000000000000000" pitchFamily="2" charset="2"/>
              <a:buChar char="Ø"/>
            </a:pPr>
            <a:r>
              <a:rPr lang="en-US" dirty="0"/>
              <a:t>Customization and calibration: The farm learned the importance of calibrating the soil moisture sensors according to the specific crop types and soil conditions. Customization allowed for more accurate data collection and improved decision-making</a:t>
            </a:r>
          </a:p>
          <a:p>
            <a:pPr lvl="1">
              <a:buFont typeface="Wingdings" panose="05000000000000000000" pitchFamily="2" charset="2"/>
              <a:buChar char="Ø"/>
            </a:pPr>
            <a:r>
              <a:rPr lang="en-US" dirty="0"/>
              <a:t>Integration with weather data: The farm realized the value of integrating weather data into their TCP/IP-enabled system. By combining soil moisture data with weather forecasts, farmers could make more informed irrigation decisions, considering factors such as rainfall predictions and evapotranspiration rates</a:t>
            </a:r>
          </a:p>
        </p:txBody>
      </p:sp>
    </p:spTree>
    <p:extLst>
      <p:ext uri="{BB962C8B-B14F-4D97-AF65-F5344CB8AC3E}">
        <p14:creationId xmlns:p14="http://schemas.microsoft.com/office/powerpoint/2010/main" val="337775500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BB454-3DED-D421-1CA2-D005B05167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0DC7D5-8FE3-1CF7-FD6C-48AAAA0DD9D5}"/>
              </a:ext>
            </a:extLst>
          </p:cNvPr>
          <p:cNvSpPr>
            <a:spLocks noGrp="1"/>
          </p:cNvSpPr>
          <p:nvPr>
            <p:ph idx="1"/>
          </p:nvPr>
        </p:nvSpPr>
        <p:spPr/>
        <p:txBody>
          <a:bodyPr/>
          <a:lstStyle/>
          <a:p>
            <a:endParaRPr lang="en-US"/>
          </a:p>
        </p:txBody>
      </p:sp>
      <p:pic>
        <p:nvPicPr>
          <p:cNvPr id="5122" name="Picture 2" descr="What role can smart irrigation play in today's agricultural sector? | Blog">
            <a:extLst>
              <a:ext uri="{FF2B5EF4-FFF2-40B4-BE49-F238E27FC236}">
                <a16:creationId xmlns:a16="http://schemas.microsoft.com/office/drawing/2014/main" id="{0E65E171-86CD-9610-6C33-C4383E3A74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053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41715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80A8F-C6A9-B412-C0F1-0AFDEF9C2CEF}"/>
              </a:ext>
            </a:extLst>
          </p:cNvPr>
          <p:cNvSpPr>
            <a:spLocks noGrp="1"/>
          </p:cNvSpPr>
          <p:nvPr>
            <p:ph type="title"/>
          </p:nvPr>
        </p:nvSpPr>
        <p:spPr/>
        <p:txBody>
          <a:bodyPr/>
          <a:lstStyle/>
          <a:p>
            <a:r>
              <a:rPr lang="en-US" dirty="0"/>
              <a:t>Challenges and Future Directions</a:t>
            </a:r>
            <a:br>
              <a:rPr lang="en-US" dirty="0"/>
            </a:br>
            <a:endParaRPr lang="en-US" dirty="0"/>
          </a:p>
        </p:txBody>
      </p:sp>
      <p:sp>
        <p:nvSpPr>
          <p:cNvPr id="3" name="Content Placeholder 2">
            <a:extLst>
              <a:ext uri="{FF2B5EF4-FFF2-40B4-BE49-F238E27FC236}">
                <a16:creationId xmlns:a16="http://schemas.microsoft.com/office/drawing/2014/main" id="{1487C11A-6440-8433-6826-3829944EAD6E}"/>
              </a:ext>
            </a:extLst>
          </p:cNvPr>
          <p:cNvSpPr>
            <a:spLocks noGrp="1"/>
          </p:cNvSpPr>
          <p:nvPr>
            <p:ph idx="1"/>
          </p:nvPr>
        </p:nvSpPr>
        <p:spPr>
          <a:xfrm>
            <a:off x="1451579" y="2015732"/>
            <a:ext cx="10187971" cy="3450613"/>
          </a:xfrm>
        </p:spPr>
        <p:txBody>
          <a:bodyPr/>
          <a:lstStyle/>
          <a:p>
            <a:r>
              <a:rPr lang="en-US" dirty="0"/>
              <a:t>Challenges and Limitations of Implementing TCP/IP Protocols in Smart Agriculture:</a:t>
            </a:r>
          </a:p>
          <a:p>
            <a:pPr lvl="1"/>
            <a:r>
              <a:rPr lang="en-US" dirty="0"/>
              <a:t>Connectivity and Network Infrastructure (Less availability of stable internet connection in rural areas)</a:t>
            </a:r>
          </a:p>
          <a:p>
            <a:pPr lvl="1"/>
            <a:r>
              <a:rPr lang="en-US" dirty="0"/>
              <a:t>Data Security and Privacy (Protection of sensitive information required from unauthorized access , cyberattacks or data breaches)</a:t>
            </a:r>
          </a:p>
          <a:p>
            <a:pPr lvl="1"/>
            <a:r>
              <a:rPr lang="en-US" dirty="0"/>
              <a:t>Interoperability and Standardization ( Achieving interoperability and seamless communication between components can be a challenge due to lack of standardized protocols and data formats.</a:t>
            </a:r>
          </a:p>
        </p:txBody>
      </p:sp>
    </p:spTree>
    <p:extLst>
      <p:ext uri="{BB962C8B-B14F-4D97-AF65-F5344CB8AC3E}">
        <p14:creationId xmlns:p14="http://schemas.microsoft.com/office/powerpoint/2010/main" val="2715556314"/>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5137AF-D5DF-F977-03F8-2D824A3E4952}"/>
              </a:ext>
            </a:extLst>
          </p:cNvPr>
          <p:cNvSpPr>
            <a:spLocks noGrp="1"/>
          </p:cNvSpPr>
          <p:nvPr>
            <p:ph idx="1"/>
          </p:nvPr>
        </p:nvSpPr>
        <p:spPr>
          <a:xfrm>
            <a:off x="1451579" y="800100"/>
            <a:ext cx="9603275" cy="4666245"/>
          </a:xfrm>
        </p:spPr>
        <p:txBody>
          <a:bodyPr/>
          <a:lstStyle/>
          <a:p>
            <a:pPr marL="0" indent="0">
              <a:buNone/>
            </a:pPr>
            <a:r>
              <a:rPr lang="en-US" sz="2800" dirty="0"/>
              <a:t>Potential Solutions and Advancements</a:t>
            </a:r>
          </a:p>
          <a:p>
            <a:endParaRPr lang="en-US" dirty="0"/>
          </a:p>
          <a:p>
            <a:r>
              <a:rPr lang="en-US" dirty="0"/>
              <a:t>Improved Connectivity Solutions (5G?)</a:t>
            </a:r>
          </a:p>
          <a:p>
            <a:pPr marL="0" indent="0">
              <a:buNone/>
            </a:pPr>
            <a:endParaRPr lang="en-US" dirty="0"/>
          </a:p>
          <a:p>
            <a:r>
              <a:rPr lang="en-US" dirty="0"/>
              <a:t>Enhanced Data Security Measures (Continuous advancements in encryption algorithms, authentication mechanisms, and intrusion detection systems are crucial)</a:t>
            </a:r>
          </a:p>
          <a:p>
            <a:pPr marL="0" indent="0">
              <a:buNone/>
            </a:pPr>
            <a:endParaRPr lang="en-US" dirty="0"/>
          </a:p>
          <a:p>
            <a:r>
              <a:rPr lang="en-US" dirty="0"/>
              <a:t>Standardization Efforts (Development and adoption of industry-wide standards for data formats, protocols, and communication interfaces are vital for interoperability)</a:t>
            </a:r>
          </a:p>
        </p:txBody>
      </p:sp>
    </p:spTree>
    <p:extLst>
      <p:ext uri="{BB962C8B-B14F-4D97-AF65-F5344CB8AC3E}">
        <p14:creationId xmlns:p14="http://schemas.microsoft.com/office/powerpoint/2010/main" val="301279047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C6B616-D817-F713-91B2-333E6CECD2E1}"/>
              </a:ext>
            </a:extLst>
          </p:cNvPr>
          <p:cNvSpPr>
            <a:spLocks noGrp="1"/>
          </p:cNvSpPr>
          <p:nvPr>
            <p:ph idx="1"/>
          </p:nvPr>
        </p:nvSpPr>
        <p:spPr>
          <a:xfrm>
            <a:off x="1451579" y="685800"/>
            <a:ext cx="9603275" cy="4780545"/>
          </a:xfrm>
        </p:spPr>
        <p:txBody>
          <a:bodyPr>
            <a:normAutofit fontScale="92500" lnSpcReduction="20000"/>
          </a:bodyPr>
          <a:lstStyle/>
          <a:p>
            <a:pPr marL="0" indent="0">
              <a:buNone/>
            </a:pPr>
            <a:r>
              <a:rPr lang="en-US" sz="2800" dirty="0"/>
              <a:t>Emerging Trends and Future Directions for TCP/IP in Agriculture</a:t>
            </a:r>
          </a:p>
          <a:p>
            <a:pPr marL="0" indent="0">
              <a:buNone/>
            </a:pPr>
            <a:endParaRPr lang="en-US" sz="2800" dirty="0"/>
          </a:p>
          <a:p>
            <a:pPr>
              <a:buFont typeface="Wingdings" panose="05000000000000000000" pitchFamily="2" charset="2"/>
              <a:buChar char="q"/>
            </a:pPr>
            <a:r>
              <a:rPr lang="en-US" dirty="0"/>
              <a:t>    Edge Computing:</a:t>
            </a:r>
          </a:p>
          <a:p>
            <a:pPr>
              <a:buFont typeface="Wingdings" panose="05000000000000000000" pitchFamily="2" charset="2"/>
              <a:buChar char="q"/>
            </a:pPr>
            <a:r>
              <a:rPr lang="en-US" dirty="0"/>
              <a:t>    Integration of Artificial Intelligence (AI) and Machine Learning (ML)</a:t>
            </a:r>
          </a:p>
          <a:p>
            <a:pPr>
              <a:buFont typeface="Wingdings" panose="05000000000000000000" pitchFamily="2" charset="2"/>
              <a:buChar char="q"/>
            </a:pPr>
            <a:r>
              <a:rPr lang="en-US" dirty="0"/>
              <a:t>    Expansion of IoT Applications</a:t>
            </a:r>
          </a:p>
          <a:p>
            <a:pPr>
              <a:buFont typeface="Wingdings" panose="05000000000000000000" pitchFamily="2" charset="2"/>
              <a:buChar char="q"/>
            </a:pPr>
            <a:endParaRPr lang="en-US" dirty="0"/>
          </a:p>
          <a:p>
            <a:pPr marL="0" indent="0">
              <a:buNone/>
            </a:pPr>
            <a:r>
              <a:rPr lang="en-US" dirty="0"/>
              <a:t>Therefore, while implementing TCP/IP protocols in smart agriculture brings significant benefits, challenges related to connectivity, data security, and standardization need to be addressed.</a:t>
            </a:r>
            <a:r>
              <a:rPr lang="en-US" b="0" i="0" dirty="0">
                <a:solidFill>
                  <a:srgbClr val="D1D5DB"/>
                </a:solidFill>
                <a:effectLst/>
                <a:latin typeface="Söhne"/>
              </a:rPr>
              <a:t> </a:t>
            </a:r>
            <a:r>
              <a:rPr lang="en-US" dirty="0"/>
              <a:t>Advances in connectivity solutions, data security measures, and standardization efforts are expected to overcome these challenges. The future of TCP/IP in agriculture will see the integration of edge computing, AI/ML technologies, and further expansion of IoT applications, paving the way for more advanced and efficient smart agriculture systems</a:t>
            </a:r>
          </a:p>
        </p:txBody>
      </p:sp>
    </p:spTree>
    <p:extLst>
      <p:ext uri="{BB962C8B-B14F-4D97-AF65-F5344CB8AC3E}">
        <p14:creationId xmlns:p14="http://schemas.microsoft.com/office/powerpoint/2010/main" val="394705800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453E8-E4F1-874D-939D-08979956DD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56626D-59AC-EB1B-EE64-F424DEA560DF}"/>
              </a:ext>
            </a:extLst>
          </p:cNvPr>
          <p:cNvSpPr>
            <a:spLocks noGrp="1"/>
          </p:cNvSpPr>
          <p:nvPr>
            <p:ph idx="1"/>
          </p:nvPr>
        </p:nvSpPr>
        <p:spPr/>
        <p:txBody>
          <a:bodyPr/>
          <a:lstStyle/>
          <a:p>
            <a:endParaRPr lang="en-US"/>
          </a:p>
        </p:txBody>
      </p:sp>
      <p:pic>
        <p:nvPicPr>
          <p:cNvPr id="6146" name="Picture 2" descr="IoT Steps Up Smart Farming and Precision Agriculture | ARC Advisory Group">
            <a:extLst>
              <a:ext uri="{FF2B5EF4-FFF2-40B4-BE49-F238E27FC236}">
                <a16:creationId xmlns:a16="http://schemas.microsoft.com/office/drawing/2014/main" id="{502CFC98-651C-2C17-B5D5-C06060EB6D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848"/>
            <a:ext cx="12192001" cy="6954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84992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1978-E331-C5C5-102F-40DD1023678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AC43283-F2CD-E668-9830-EAA73E93CBF8}"/>
              </a:ext>
            </a:extLst>
          </p:cNvPr>
          <p:cNvSpPr>
            <a:spLocks noGrp="1"/>
          </p:cNvSpPr>
          <p:nvPr>
            <p:ph idx="1"/>
          </p:nvPr>
        </p:nvSpPr>
        <p:spPr>
          <a:xfrm>
            <a:off x="1451579" y="2015732"/>
            <a:ext cx="10006996" cy="3450613"/>
          </a:xfrm>
        </p:spPr>
        <p:txBody>
          <a:bodyPr/>
          <a:lstStyle/>
          <a:p>
            <a:r>
              <a:rPr lang="en-US" dirty="0"/>
              <a:t>TCP/IP protocols enable seamless and real-time communication between devices and systems in smart agriculture 	       increased farm efficiency, optimized operations.</a:t>
            </a:r>
          </a:p>
          <a:p>
            <a:r>
              <a:rPr lang="en-US" dirty="0"/>
              <a:t>Data-driven decision-making and precision agriculture are made possible by TCP/IP protocols, allowing farmers to collect and analyze valuable data 	      informed decision-making + precise farming practices</a:t>
            </a:r>
          </a:p>
          <a:p>
            <a:r>
              <a:rPr lang="en-US" dirty="0"/>
              <a:t>TCP/IP protocols facilitate resource conservation and sustainable farming practices by integrating IoT devices and sensors	   efficient resource utilization  + conservation of water, energy, and other resources</a:t>
            </a:r>
          </a:p>
        </p:txBody>
      </p:sp>
      <p:sp>
        <p:nvSpPr>
          <p:cNvPr id="4" name="Arrow: Right 3">
            <a:extLst>
              <a:ext uri="{FF2B5EF4-FFF2-40B4-BE49-F238E27FC236}">
                <a16:creationId xmlns:a16="http://schemas.microsoft.com/office/drawing/2014/main" id="{B8FE3A0F-A63D-BB7B-FAC4-83F5D6CF3629}"/>
              </a:ext>
            </a:extLst>
          </p:cNvPr>
          <p:cNvSpPr/>
          <p:nvPr/>
        </p:nvSpPr>
        <p:spPr>
          <a:xfrm>
            <a:off x="4819650" y="2600325"/>
            <a:ext cx="75247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C7AA59DF-93E1-0A9A-D22D-927C5FA33350}"/>
              </a:ext>
            </a:extLst>
          </p:cNvPr>
          <p:cNvSpPr/>
          <p:nvPr/>
        </p:nvSpPr>
        <p:spPr>
          <a:xfrm>
            <a:off x="8439150" y="3429000"/>
            <a:ext cx="752475" cy="123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7D290472-CCB5-7687-CA5F-CB95217C1725}"/>
              </a:ext>
            </a:extLst>
          </p:cNvPr>
          <p:cNvSpPr/>
          <p:nvPr/>
        </p:nvSpPr>
        <p:spPr>
          <a:xfrm>
            <a:off x="5500741" y="4629150"/>
            <a:ext cx="752475" cy="123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654413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81127-F5E4-121B-B972-423F6F22BDC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93BFC45-5B48-FAD3-988A-599BCA799AC2}"/>
              </a:ext>
            </a:extLst>
          </p:cNvPr>
          <p:cNvSpPr>
            <a:spLocks noGrp="1"/>
          </p:cNvSpPr>
          <p:nvPr>
            <p:ph idx="1"/>
          </p:nvPr>
        </p:nvSpPr>
        <p:spPr>
          <a:xfrm>
            <a:off x="1451579" y="2015732"/>
            <a:ext cx="9603275" cy="4156468"/>
          </a:xfrm>
        </p:spPr>
        <p:txBody>
          <a:bodyPr>
            <a:normAutofit/>
          </a:bodyPr>
          <a:lstStyle/>
          <a:p>
            <a:r>
              <a:rPr lang="en-US" sz="3200" dirty="0"/>
              <a:t>In conclusion, TCP/IP protocols are instrumental in driving innovation in smart agriculture, offering immense potential to transform farming practices and contribute to a sustainable and efficient food production system.</a:t>
            </a:r>
          </a:p>
        </p:txBody>
      </p:sp>
    </p:spTree>
    <p:extLst>
      <p:ext uri="{BB962C8B-B14F-4D97-AF65-F5344CB8AC3E}">
        <p14:creationId xmlns:p14="http://schemas.microsoft.com/office/powerpoint/2010/main" val="283928509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AB666-1673-1D15-E8A2-CFA807D8E4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6E8EF9-B0E6-7111-E47E-D619AF66933A}"/>
              </a:ext>
            </a:extLst>
          </p:cNvPr>
          <p:cNvSpPr>
            <a:spLocks noGrp="1"/>
          </p:cNvSpPr>
          <p:nvPr>
            <p:ph idx="1"/>
          </p:nvPr>
        </p:nvSpPr>
        <p:spPr/>
        <p:txBody>
          <a:bodyPr/>
          <a:lstStyle/>
          <a:p>
            <a:endParaRPr lang="en-US"/>
          </a:p>
        </p:txBody>
      </p:sp>
      <p:pic>
        <p:nvPicPr>
          <p:cNvPr id="7170" name="Picture 2" descr="Smart Agriculture: Top Applications of IoT in Agriculture">
            <a:extLst>
              <a:ext uri="{FF2B5EF4-FFF2-40B4-BE49-F238E27FC236}">
                <a16:creationId xmlns:a16="http://schemas.microsoft.com/office/drawing/2014/main" id="{E69006B3-FD54-7BBA-81C5-154B67927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56812"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61297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DDF1-94CF-0E32-9CCE-8EA8DD004EC0}"/>
              </a:ext>
            </a:extLst>
          </p:cNvPr>
          <p:cNvSpPr>
            <a:spLocks noGrp="1"/>
          </p:cNvSpPr>
          <p:nvPr>
            <p:ph type="title"/>
          </p:nvPr>
        </p:nvSpPr>
        <p:spPr>
          <a:xfrm>
            <a:off x="4719637" y="2776194"/>
            <a:ext cx="2752725" cy="1049235"/>
          </a:xfrm>
        </p:spPr>
        <p:txBody>
          <a:bodyPr/>
          <a:lstStyle/>
          <a:p>
            <a:r>
              <a:rPr lang="en-US" dirty="0"/>
              <a:t>Q&amp;A Session</a:t>
            </a:r>
          </a:p>
        </p:txBody>
      </p:sp>
    </p:spTree>
    <p:extLst>
      <p:ext uri="{BB962C8B-B14F-4D97-AF65-F5344CB8AC3E}">
        <p14:creationId xmlns:p14="http://schemas.microsoft.com/office/powerpoint/2010/main" val="207100856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CFADE-7F75-54D0-BC08-623F3681B14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455BEE7-EC89-688E-17DE-48FBE5AD436D}"/>
              </a:ext>
            </a:extLst>
          </p:cNvPr>
          <p:cNvSpPr>
            <a:spLocks noGrp="1"/>
          </p:cNvSpPr>
          <p:nvPr>
            <p:ph idx="1"/>
          </p:nvPr>
        </p:nvSpPr>
        <p:spPr/>
        <p:txBody>
          <a:bodyPr>
            <a:normAutofit/>
          </a:bodyPr>
          <a:lstStyle/>
          <a:p>
            <a:r>
              <a:rPr lang="en-US" dirty="0"/>
              <a:t>The convergence of technology and farming practices is taking place nowadays, and we aim to explore a fundamental aspect of this digital revolution: TCP/IP protocols in Smart Agriculture IoT systems.</a:t>
            </a:r>
          </a:p>
          <a:p>
            <a:r>
              <a:rPr lang="en-US" dirty="0"/>
              <a:t>Why are TCP/IP protocols used in IoT systems?</a:t>
            </a:r>
          </a:p>
          <a:p>
            <a:r>
              <a:rPr lang="en-US" dirty="0"/>
              <a:t>The significance of IoT in transforming agricultural practices </a:t>
            </a:r>
          </a:p>
          <a:p>
            <a:r>
              <a:rPr lang="en-US" dirty="0"/>
              <a:t>Why TCP/IP as the communication infrastructure? The role of TCP/IP</a:t>
            </a:r>
          </a:p>
        </p:txBody>
      </p:sp>
    </p:spTree>
    <p:extLst>
      <p:ext uri="{BB962C8B-B14F-4D97-AF65-F5344CB8AC3E}">
        <p14:creationId xmlns:p14="http://schemas.microsoft.com/office/powerpoint/2010/main" val="331910901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9405F1-0BE2-42D3-CBA8-8FE152CE574B}"/>
              </a:ext>
            </a:extLst>
          </p:cNvPr>
          <p:cNvSpPr>
            <a:spLocks noGrp="1"/>
          </p:cNvSpPr>
          <p:nvPr>
            <p:ph idx="1"/>
          </p:nvPr>
        </p:nvSpPr>
        <p:spPr>
          <a:xfrm>
            <a:off x="1451579" y="695325"/>
            <a:ext cx="9603275" cy="5362575"/>
          </a:xfrm>
        </p:spPr>
        <p:txBody>
          <a:bodyPr>
            <a:normAutofit/>
          </a:bodyPr>
          <a:lstStyle/>
          <a:p>
            <a:pPr marL="0" indent="0">
              <a:lnSpc>
                <a:spcPct val="100000"/>
              </a:lnSpc>
              <a:buNone/>
            </a:pPr>
            <a:r>
              <a:rPr lang="en-US" sz="3200" dirty="0"/>
              <a:t>Why are TCP/IP protocols used in IoT systems? </a:t>
            </a:r>
          </a:p>
          <a:p>
            <a:pPr marL="0" indent="0">
              <a:lnSpc>
                <a:spcPct val="100000"/>
              </a:lnSpc>
              <a:buNone/>
            </a:pPr>
            <a:endParaRPr lang="en-US" sz="3200" dirty="0"/>
          </a:p>
          <a:p>
            <a:pPr>
              <a:lnSpc>
                <a:spcPct val="100000"/>
              </a:lnSpc>
            </a:pPr>
            <a:r>
              <a:rPr lang="en-US" dirty="0"/>
              <a:t>Ubiquity and Compatibility</a:t>
            </a:r>
          </a:p>
          <a:p>
            <a:pPr>
              <a:lnSpc>
                <a:spcPct val="100000"/>
              </a:lnSpc>
            </a:pPr>
            <a:r>
              <a:rPr lang="en-US" dirty="0"/>
              <a:t>Reliable Data transmission</a:t>
            </a:r>
          </a:p>
          <a:p>
            <a:pPr>
              <a:lnSpc>
                <a:spcPct val="100000"/>
              </a:lnSpc>
            </a:pPr>
            <a:r>
              <a:rPr lang="en-US" dirty="0"/>
              <a:t>Connection-oriented Communication</a:t>
            </a:r>
          </a:p>
          <a:p>
            <a:pPr>
              <a:lnSpc>
                <a:spcPct val="100000"/>
              </a:lnSpc>
            </a:pPr>
            <a:r>
              <a:rPr lang="en-US" dirty="0"/>
              <a:t>Support for IP-based Networks</a:t>
            </a:r>
          </a:p>
          <a:p>
            <a:pPr>
              <a:lnSpc>
                <a:spcPct val="100000"/>
              </a:lnSpc>
            </a:pPr>
            <a:r>
              <a:rPr lang="en-US" dirty="0"/>
              <a:t>Scalability and Flexibility</a:t>
            </a:r>
          </a:p>
          <a:p>
            <a:pPr>
              <a:lnSpc>
                <a:spcPct val="100000"/>
              </a:lnSpc>
            </a:pPr>
            <a:r>
              <a:rPr lang="en-US" dirty="0"/>
              <a:t>Integration with Existing Infrastructure</a:t>
            </a:r>
          </a:p>
          <a:p>
            <a:pPr marL="0" indent="0">
              <a:lnSpc>
                <a:spcPct val="100000"/>
              </a:lnSpc>
              <a:buNone/>
            </a:pPr>
            <a:r>
              <a:rPr lang="en-US" dirty="0">
                <a:solidFill>
                  <a:srgbClr val="00B050"/>
                </a:solidFill>
              </a:rPr>
              <a:t>TCP/IP protocols offer a robust, reliable and standardized communication framework that aligns well with the requirements of IoT systems</a:t>
            </a:r>
          </a:p>
        </p:txBody>
      </p:sp>
    </p:spTree>
    <p:extLst>
      <p:ext uri="{BB962C8B-B14F-4D97-AF65-F5344CB8AC3E}">
        <p14:creationId xmlns:p14="http://schemas.microsoft.com/office/powerpoint/2010/main" val="285020786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52E10D-4DF1-3BE8-3A22-19D24F6508F1}"/>
              </a:ext>
            </a:extLst>
          </p:cNvPr>
          <p:cNvSpPr>
            <a:spLocks noGrp="1"/>
          </p:cNvSpPr>
          <p:nvPr>
            <p:ph idx="1"/>
          </p:nvPr>
        </p:nvSpPr>
        <p:spPr>
          <a:xfrm>
            <a:off x="942975" y="400050"/>
            <a:ext cx="10111879" cy="5066295"/>
          </a:xfrm>
        </p:spPr>
        <p:txBody>
          <a:bodyPr>
            <a:normAutofit/>
          </a:bodyPr>
          <a:lstStyle/>
          <a:p>
            <a:pPr marL="0" indent="0">
              <a:buNone/>
            </a:pPr>
            <a:r>
              <a:rPr lang="en-US" sz="2800" dirty="0"/>
              <a:t>     The significance of IoT in transforming agricultural practices :</a:t>
            </a:r>
          </a:p>
          <a:p>
            <a:pPr marL="0" indent="0">
              <a:buNone/>
            </a:pPr>
            <a:endParaRPr lang="en-US" dirty="0"/>
          </a:p>
          <a:p>
            <a:pPr marL="0" indent="0">
              <a:buNone/>
            </a:pPr>
            <a:endParaRPr lang="en-US" dirty="0"/>
          </a:p>
          <a:p>
            <a:pPr lvl="1"/>
            <a:r>
              <a:rPr lang="en-US" dirty="0"/>
              <a:t>Collection and analysis of real-time data from various sources.</a:t>
            </a:r>
          </a:p>
          <a:p>
            <a:pPr lvl="1"/>
            <a:r>
              <a:rPr lang="en-US" dirty="0"/>
              <a:t>Monitoring and managing crucial parameters (soil moisture, temperature, humidity , </a:t>
            </a:r>
            <a:r>
              <a:rPr lang="en-US" dirty="0" err="1"/>
              <a:t>etc</a:t>
            </a:r>
            <a:r>
              <a:rPr lang="en-US" dirty="0"/>
              <a:t>).</a:t>
            </a:r>
          </a:p>
          <a:p>
            <a:pPr lvl="1"/>
            <a:r>
              <a:rPr lang="en-US" dirty="0"/>
              <a:t>IoT devices (sensors, actuators, </a:t>
            </a:r>
            <a:r>
              <a:rPr lang="en-US" dirty="0" err="1"/>
              <a:t>etc</a:t>
            </a:r>
            <a:r>
              <a:rPr lang="en-US" dirty="0"/>
              <a:t>) that facilitate precise and automated control over irrigation systems, fertilizer application and pest management, thus reducing waste and optimizing crop yields.</a:t>
            </a:r>
          </a:p>
          <a:p>
            <a:pPr lvl="1"/>
            <a:r>
              <a:rPr lang="en-US" dirty="0"/>
              <a:t>Connected agricultural machinery equipped with IoT technology enable predictive maintenance, improved operational efficiency and minimizing downtime.</a:t>
            </a:r>
          </a:p>
          <a:p>
            <a:pPr lvl="1"/>
            <a:r>
              <a:rPr lang="en-US" dirty="0"/>
              <a:t>Livestock monitoring systems which can track the health and </a:t>
            </a:r>
            <a:r>
              <a:rPr lang="en-US" dirty="0" err="1"/>
              <a:t>behaviour</a:t>
            </a:r>
            <a:r>
              <a:rPr lang="en-US" dirty="0"/>
              <a:t> of animals.</a:t>
            </a:r>
          </a:p>
          <a:p>
            <a:pPr lvl="1"/>
            <a:r>
              <a:rPr lang="en-US" dirty="0"/>
              <a:t>Integrating IoT with data analytics and machine learning, farmers can gain valuable insight into crop conditions, market trends and weather patterns</a:t>
            </a:r>
          </a:p>
          <a:p>
            <a:endParaRPr lang="en-US" dirty="0"/>
          </a:p>
        </p:txBody>
      </p:sp>
    </p:spTree>
    <p:extLst>
      <p:ext uri="{BB962C8B-B14F-4D97-AF65-F5344CB8AC3E}">
        <p14:creationId xmlns:p14="http://schemas.microsoft.com/office/powerpoint/2010/main" val="328791757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5C1DBD94-12B2-9217-9D4E-8C7D6B76F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73575"/>
          </a:xfrm>
          <a:prstGeom prst="rect">
            <a:avLst/>
          </a:prstGeom>
        </p:spPr>
      </p:pic>
    </p:spTree>
    <p:extLst>
      <p:ext uri="{BB962C8B-B14F-4D97-AF65-F5344CB8AC3E}">
        <p14:creationId xmlns:p14="http://schemas.microsoft.com/office/powerpoint/2010/main" val="244962189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DE0E54-7B59-746A-64FD-A6FBDB0E91F6}"/>
              </a:ext>
            </a:extLst>
          </p:cNvPr>
          <p:cNvSpPr>
            <a:spLocks noGrp="1"/>
          </p:cNvSpPr>
          <p:nvPr>
            <p:ph idx="1"/>
          </p:nvPr>
        </p:nvSpPr>
        <p:spPr>
          <a:xfrm>
            <a:off x="1451579" y="676276"/>
            <a:ext cx="10387996" cy="5362574"/>
          </a:xfrm>
        </p:spPr>
        <p:txBody>
          <a:bodyPr/>
          <a:lstStyle/>
          <a:p>
            <a:pPr marL="0" indent="0">
              <a:buNone/>
            </a:pPr>
            <a:r>
              <a:rPr lang="en-US" sz="2800" dirty="0"/>
              <a:t>Why TCP/IP as the communication infrastructure? The role of TCP/IP</a:t>
            </a:r>
          </a:p>
          <a:p>
            <a:pPr marL="0" indent="0">
              <a:buNone/>
            </a:pPr>
            <a:endParaRPr lang="en-US" sz="2800" dirty="0"/>
          </a:p>
          <a:p>
            <a:r>
              <a:rPr lang="en-US" dirty="0"/>
              <a:t>Standardization</a:t>
            </a:r>
          </a:p>
          <a:p>
            <a:r>
              <a:rPr lang="en-US" dirty="0"/>
              <a:t>Internet Connectivity</a:t>
            </a:r>
          </a:p>
          <a:p>
            <a:r>
              <a:rPr lang="en-US" dirty="0"/>
              <a:t>Reliable Data Transmission</a:t>
            </a:r>
          </a:p>
          <a:p>
            <a:r>
              <a:rPr lang="en-US" dirty="0"/>
              <a:t>Connection-oriented Communication</a:t>
            </a:r>
          </a:p>
          <a:p>
            <a:r>
              <a:rPr lang="en-US" dirty="0"/>
              <a:t>Security Capabilities</a:t>
            </a:r>
          </a:p>
          <a:p>
            <a:r>
              <a:rPr lang="en-US" dirty="0" err="1"/>
              <a:t>Exisiting</a:t>
            </a:r>
            <a:r>
              <a:rPr lang="en-US" dirty="0"/>
              <a:t> Infrastructure</a:t>
            </a:r>
          </a:p>
          <a:p>
            <a:r>
              <a:rPr lang="en-US" dirty="0"/>
              <a:t>Scalability and Flexibility</a:t>
            </a:r>
          </a:p>
        </p:txBody>
      </p:sp>
    </p:spTree>
    <p:extLst>
      <p:ext uri="{BB962C8B-B14F-4D97-AF65-F5344CB8AC3E}">
        <p14:creationId xmlns:p14="http://schemas.microsoft.com/office/powerpoint/2010/main" val="779539802"/>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668D7-F98A-4B93-87AC-0862F5D8ACF4}"/>
              </a:ext>
            </a:extLst>
          </p:cNvPr>
          <p:cNvSpPr>
            <a:spLocks noGrp="1"/>
          </p:cNvSpPr>
          <p:nvPr>
            <p:ph type="title"/>
          </p:nvPr>
        </p:nvSpPr>
        <p:spPr/>
        <p:txBody>
          <a:bodyPr/>
          <a:lstStyle/>
          <a:p>
            <a:r>
              <a:rPr lang="en-US" dirty="0"/>
              <a:t>Overview of TCP/IP protocols</a:t>
            </a:r>
          </a:p>
        </p:txBody>
      </p:sp>
      <p:sp>
        <p:nvSpPr>
          <p:cNvPr id="3" name="Content Placeholder 2">
            <a:extLst>
              <a:ext uri="{FF2B5EF4-FFF2-40B4-BE49-F238E27FC236}">
                <a16:creationId xmlns:a16="http://schemas.microsoft.com/office/drawing/2014/main" id="{6E8DC2CF-01A7-96EA-D80D-B94BA8029C34}"/>
              </a:ext>
            </a:extLst>
          </p:cNvPr>
          <p:cNvSpPr>
            <a:spLocks noGrp="1"/>
          </p:cNvSpPr>
          <p:nvPr>
            <p:ph idx="1"/>
          </p:nvPr>
        </p:nvSpPr>
        <p:spPr/>
        <p:txBody>
          <a:bodyPr/>
          <a:lstStyle/>
          <a:p>
            <a:r>
              <a:rPr lang="en-US" dirty="0"/>
              <a:t>What are TCP/IP protocols? </a:t>
            </a:r>
          </a:p>
          <a:p>
            <a:pPr lvl="1"/>
            <a:r>
              <a:rPr lang="en-US" dirty="0"/>
              <a:t>Transmission Control Protocol(TCP)</a:t>
            </a:r>
          </a:p>
          <a:p>
            <a:pPr lvl="1"/>
            <a:r>
              <a:rPr lang="en-US" dirty="0"/>
              <a:t>Internet Protocol (IP)</a:t>
            </a:r>
          </a:p>
          <a:p>
            <a:pPr marL="0" indent="0">
              <a:buNone/>
            </a:pPr>
            <a:r>
              <a:rPr lang="en-US" dirty="0"/>
              <a:t>Together, TCP/IP provides a standardized and reliable communication framework for devices to connect, exchange data, and communicate over networks.</a:t>
            </a:r>
          </a:p>
          <a:p>
            <a:pPr marL="0" indent="0">
              <a:buNone/>
            </a:pPr>
            <a:r>
              <a:rPr lang="en-US" dirty="0"/>
              <a:t>	TCP handles the reliable delivery of data </a:t>
            </a:r>
          </a:p>
          <a:p>
            <a:pPr marL="0" indent="0">
              <a:buNone/>
            </a:pPr>
            <a:r>
              <a:rPr lang="en-US" dirty="0"/>
              <a:t>	IP     handles addressing and routing 			</a:t>
            </a:r>
          </a:p>
        </p:txBody>
      </p:sp>
      <p:sp>
        <p:nvSpPr>
          <p:cNvPr id="4" name="Arrow: Right 3">
            <a:extLst>
              <a:ext uri="{FF2B5EF4-FFF2-40B4-BE49-F238E27FC236}">
                <a16:creationId xmlns:a16="http://schemas.microsoft.com/office/drawing/2014/main" id="{E747179E-80F2-3B33-0594-0DE1AC7AAD1A}"/>
              </a:ext>
            </a:extLst>
          </p:cNvPr>
          <p:cNvSpPr/>
          <p:nvPr/>
        </p:nvSpPr>
        <p:spPr>
          <a:xfrm>
            <a:off x="7010400" y="4591050"/>
            <a:ext cx="108585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CB59447-2BD7-5345-EDB8-2F2412F90A6B}"/>
              </a:ext>
            </a:extLst>
          </p:cNvPr>
          <p:cNvSpPr/>
          <p:nvPr/>
        </p:nvSpPr>
        <p:spPr>
          <a:xfrm>
            <a:off x="6886575" y="4305300"/>
            <a:ext cx="123825"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5C2A98-D9BF-740B-918E-38246135EFE6}"/>
              </a:ext>
            </a:extLst>
          </p:cNvPr>
          <p:cNvSpPr txBox="1"/>
          <p:nvPr/>
        </p:nvSpPr>
        <p:spPr>
          <a:xfrm>
            <a:off x="8277225" y="4305300"/>
            <a:ext cx="2647950" cy="646331"/>
          </a:xfrm>
          <a:prstGeom prst="rect">
            <a:avLst/>
          </a:prstGeom>
          <a:noFill/>
        </p:spPr>
        <p:txBody>
          <a:bodyPr wrap="square" rtlCol="0">
            <a:spAutoFit/>
          </a:bodyPr>
          <a:lstStyle/>
          <a:p>
            <a:r>
              <a:rPr lang="en-US" b="1" dirty="0">
                <a:solidFill>
                  <a:srgbClr val="00B050"/>
                </a:solidFill>
              </a:rPr>
              <a:t>Seamless and robust data transmission</a:t>
            </a:r>
          </a:p>
        </p:txBody>
      </p:sp>
    </p:spTree>
    <p:extLst>
      <p:ext uri="{BB962C8B-B14F-4D97-AF65-F5344CB8AC3E}">
        <p14:creationId xmlns:p14="http://schemas.microsoft.com/office/powerpoint/2010/main" val="336032473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735BA-B502-544D-47E5-8668C755D6B0}"/>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E346B27F-38D0-7C53-59C9-2E9D462C2D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1"/>
          </a:xfrm>
        </p:spPr>
      </p:pic>
    </p:spTree>
    <p:extLst>
      <p:ext uri="{BB962C8B-B14F-4D97-AF65-F5344CB8AC3E}">
        <p14:creationId xmlns:p14="http://schemas.microsoft.com/office/powerpoint/2010/main" val="271427774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86</TotalTime>
  <Words>1439</Words>
  <Application>Microsoft Office PowerPoint</Application>
  <PresentationFormat>Widescreen</PresentationFormat>
  <Paragraphs>130</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Gill Sans MT</vt:lpstr>
      <vt:lpstr>Söhne</vt:lpstr>
      <vt:lpstr>Wingdings</vt:lpstr>
      <vt:lpstr>Gallery</vt:lpstr>
      <vt:lpstr>TCP/IP Protocols in Smart Agriculture IoT systems.</vt:lpstr>
      <vt:lpstr>Content</vt:lpstr>
      <vt:lpstr>introduction</vt:lpstr>
      <vt:lpstr>PowerPoint Presentation</vt:lpstr>
      <vt:lpstr>PowerPoint Presentation</vt:lpstr>
      <vt:lpstr>PowerPoint Presentation</vt:lpstr>
      <vt:lpstr>PowerPoint Presentation</vt:lpstr>
      <vt:lpstr>Overview of TCP/IP protocols</vt:lpstr>
      <vt:lpstr>PowerPoint Presentation</vt:lpstr>
      <vt:lpstr>PowerPoint Presentation</vt:lpstr>
      <vt:lpstr>PowerPoint Presentation</vt:lpstr>
      <vt:lpstr>PowerPoint Presentation</vt:lpstr>
      <vt:lpstr>Applications of tcp/ip in smart agriculture</vt:lpstr>
      <vt:lpstr>PowerPoint Presentation</vt:lpstr>
      <vt:lpstr>Benefits and Impacts of TCP/IP Protocols in Smart Agriculture</vt:lpstr>
      <vt:lpstr>Case Studies and success stories</vt:lpstr>
      <vt:lpstr>PowerPoint Presentation</vt:lpstr>
      <vt:lpstr>Case Studies and success stories</vt:lpstr>
      <vt:lpstr>PowerPoint Presentation</vt:lpstr>
      <vt:lpstr>Case Studies and success stories</vt:lpstr>
      <vt:lpstr>PowerPoint Presentation</vt:lpstr>
      <vt:lpstr>Challenges and Future Directions </vt:lpstr>
      <vt:lpstr>PowerPoint Presentation</vt:lpstr>
      <vt:lpstr>PowerPoint Presentation</vt:lpstr>
      <vt:lpstr>PowerPoint Presentation</vt:lpstr>
      <vt:lpstr>conclusion</vt:lpstr>
      <vt:lpstr>Conclusion</vt:lpstr>
      <vt:lpstr>PowerPoint Presentation</vt:lpstr>
      <vt:lpstr>Q&amp;A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TCP/IP Protocols in Smart Agriculture IoT systems.</dc:title>
  <dc:creator>Tiberius Tip</dc:creator>
  <cp:lastModifiedBy>Tiberius Tip</cp:lastModifiedBy>
  <cp:revision>1</cp:revision>
  <dcterms:created xsi:type="dcterms:W3CDTF">2023-05-18T16:42:44Z</dcterms:created>
  <dcterms:modified xsi:type="dcterms:W3CDTF">2023-05-18T18:09:18Z</dcterms:modified>
</cp:coreProperties>
</file>